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3865" autoAdjust="0"/>
  </p:normalViewPr>
  <p:slideViewPr>
    <p:cSldViewPr>
      <p:cViewPr varScale="1">
        <p:scale>
          <a:sx n="98" d="100"/>
          <a:sy n="98" d="100"/>
        </p:scale>
        <p:origin x="-1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220" cy="457852"/>
          </a:xfrm>
          <a:prstGeom prst="rect">
            <a:avLst/>
          </a:prstGeom>
        </p:spPr>
        <p:txBody>
          <a:bodyPr vert="horz" lIns="86557" tIns="43279" rIns="86557" bIns="43279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5199" y="0"/>
            <a:ext cx="2971219" cy="457852"/>
          </a:xfrm>
          <a:prstGeom prst="rect">
            <a:avLst/>
          </a:prstGeom>
        </p:spPr>
        <p:txBody>
          <a:bodyPr vert="horz" lIns="86557" tIns="43279" rIns="86557" bIns="43279" rtlCol="0"/>
          <a:lstStyle>
            <a:lvl1pPr algn="r">
              <a:defRPr sz="1100"/>
            </a:lvl1pPr>
          </a:lstStyle>
          <a:p>
            <a:fld id="{FA724028-DEBE-40DF-A0AB-20CDE09754FB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8684699"/>
            <a:ext cx="2971220" cy="457852"/>
          </a:xfrm>
          <a:prstGeom prst="rect">
            <a:avLst/>
          </a:prstGeom>
        </p:spPr>
        <p:txBody>
          <a:bodyPr vert="horz" lIns="86557" tIns="43279" rIns="86557" bIns="43279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5199" y="8684699"/>
            <a:ext cx="2971219" cy="457852"/>
          </a:xfrm>
          <a:prstGeom prst="rect">
            <a:avLst/>
          </a:prstGeom>
        </p:spPr>
        <p:txBody>
          <a:bodyPr vert="horz" lIns="86557" tIns="43279" rIns="86557" bIns="43279" rtlCol="0" anchor="b"/>
          <a:lstStyle>
            <a:lvl1pPr algn="r">
              <a:defRPr sz="1100"/>
            </a:lvl1pPr>
          </a:lstStyle>
          <a:p>
            <a:fld id="{59B6897D-3782-47EB-A500-6B6749FD7DB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86832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BCFA-F383-4883-AEF2-C6CF3323DF2A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BF7E-A812-46A8-ADA6-C6450A0E04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7738" fontAlgn="base">
              <a:spcBef>
                <a:spcPct val="0"/>
              </a:spcBef>
              <a:spcAft>
                <a:spcPct val="0"/>
              </a:spcAft>
              <a:defRPr/>
            </a:pPr>
            <a:fld id="{E755AD55-BFE8-4800-AE6E-170123B53BDE}" type="slidenum">
              <a:rPr lang="en-US" altLang="ja-JP" smtClean="0">
                <a:latin typeface="Arial" charset="0"/>
              </a:rPr>
              <a:pPr defTabSz="947738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4915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  <p:sp>
        <p:nvSpPr>
          <p:cNvPr id="49157" name="スライド番号プレースホルダ 3"/>
          <p:cNvSpPr txBox="1">
            <a:spLocks noGrp="1"/>
          </p:cNvSpPr>
          <p:nvPr/>
        </p:nvSpPr>
        <p:spPr bwMode="auto">
          <a:xfrm>
            <a:off x="3883991" y="8684961"/>
            <a:ext cx="2972392" cy="45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57" tIns="47428" rIns="94857" bIns="47428" anchor="b"/>
          <a:lstStyle/>
          <a:p>
            <a:pPr algn="r" defTabSz="939800"/>
            <a:fld id="{3FA943E7-BA6B-4E3A-A8DA-F3C657653F6B}" type="slidenum">
              <a:rPr lang="en-US" altLang="ja-JP" sz="1300"/>
              <a:pPr algn="r" defTabSz="939800"/>
              <a:t>12</a:t>
            </a:fld>
            <a:endParaRPr lang="en-US" altLang="ja-JP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0313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7527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756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3109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9179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0613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0431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78545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4205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51222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01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E12A1-5CD6-4F6C-9E16-9D4760C1A9BF}" type="datetimeFigureOut">
              <a:rPr kumimoji="1" lang="ja-JP" altLang="en-US" smtClean="0"/>
              <a:pPr/>
              <a:t>2012/3/3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1E8A5-A429-4E25-AD4A-E6E5D8669A3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137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nagata\Desktop\&#23567;&#23398;&#26657;&#23478;&#24237;&#31185;&#12460;&#12452;&#12480;&#12531;&#12473;&#25945;&#26448;\&#21205;&#30011;&#12511;&#12471;&#12531;&#12396;&#12356;.mpg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4.jpeg"/><Relationship Id="rId5" Type="http://schemas.openxmlformats.org/officeDocument/2006/relationships/image" Target="../media/image9.png"/><Relationship Id="rId10" Type="http://schemas.openxmlformats.org/officeDocument/2006/relationships/slide" Target="slide10.xml"/><Relationship Id="rId4" Type="http://schemas.openxmlformats.org/officeDocument/2006/relationships/image" Target="../media/image26.jpe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8.jpeg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slide" Target="slide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1.png"/><Relationship Id="rId7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.jpe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4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4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&#12354;&#12375;&#12354;&#12392;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nagata\Desktop\&#23567;&#23398;&#26657;&#23478;&#24237;&#31185;&#12460;&#12452;&#12480;&#12531;&#12473;&#25945;&#26448;\&#21205;&#30011;&#12405;&#12387;&#12392;&#12358;.mpg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openxmlformats.org/officeDocument/2006/relationships/image" Target="../media/image2.jpeg"/><Relationship Id="rId4" Type="http://schemas.openxmlformats.org/officeDocument/2006/relationships/image" Target="../media/image10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jpeg"/><Relationship Id="rId7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9.png"/><Relationship Id="rId7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nagata\Desktop\&#23567;&#23398;&#26657;&#23478;&#24237;&#31185;&#12460;&#12452;&#12480;&#12531;&#12473;&#25945;&#26448;\&#21205;&#30011;&#25163;&#12354;&#12425;&#12356;.mpg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10" Type="http://schemas.openxmlformats.org/officeDocument/2006/relationships/image" Target="../media/image4.jpe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" y="0"/>
            <a:ext cx="9300659" cy="683264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1"/>
            <a:ext cx="9302417" cy="6741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Oval 6" descr="ピンクの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812360" y="260350"/>
            <a:ext cx="1080815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8" name="正方形/長方形 7">
            <a:hlinkClick r:id="rId2" action="ppaction://hlinksldjump"/>
          </p:cNvPr>
          <p:cNvSpPr/>
          <p:nvPr/>
        </p:nvSpPr>
        <p:spPr>
          <a:xfrm>
            <a:off x="899753" y="776804"/>
            <a:ext cx="74530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6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家庭科のあし</a:t>
            </a:r>
            <a:r>
              <a:rPr lang="ja-JP" altLang="en-US" sz="6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あと</a:t>
            </a:r>
            <a:endParaRPr lang="ja-JP" altLang="en-US" sz="66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0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図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7650" y="3284538"/>
            <a:ext cx="210661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475656" y="260648"/>
            <a:ext cx="6264696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夏　や　冬　の　暮　ら　し</a:t>
            </a:r>
          </a:p>
        </p:txBody>
      </p:sp>
      <p:sp>
        <p:nvSpPr>
          <p:cNvPr id="38917" name="AutoShape 19"/>
          <p:cNvSpPr>
            <a:spLocks noChangeArrowheads="1"/>
          </p:cNvSpPr>
          <p:nvPr/>
        </p:nvSpPr>
        <p:spPr bwMode="auto">
          <a:xfrm>
            <a:off x="460375" y="5881688"/>
            <a:ext cx="3527425" cy="719137"/>
          </a:xfrm>
          <a:prstGeom prst="wedgeRectCallout">
            <a:avLst>
              <a:gd name="adj1" fmla="val -23301"/>
              <a:gd name="adj2" fmla="val -71162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日なた</a:t>
            </a:r>
            <a:r>
              <a:rPr lang="ja-JP" altLang="en-US"/>
              <a:t>と</a:t>
            </a:r>
            <a:r>
              <a:rPr lang="ja-JP" altLang="en-US" sz="2000"/>
              <a:t>日かげ</a:t>
            </a:r>
            <a:r>
              <a:rPr lang="ja-JP" altLang="en-US"/>
              <a:t>の地面のようす　　　　　　　　　　　　　</a:t>
            </a:r>
            <a:r>
              <a:rPr lang="ja-JP" altLang="en-US" sz="2000">
                <a:solidFill>
                  <a:srgbClr val="FF0000"/>
                </a:solidFill>
              </a:rPr>
              <a:t>理科</a:t>
            </a:r>
            <a:r>
              <a:rPr lang="en-US" altLang="ja-JP" sz="2000">
                <a:solidFill>
                  <a:srgbClr val="FF0000"/>
                </a:solidFill>
              </a:rPr>
              <a:t>3</a:t>
            </a:r>
            <a:r>
              <a:rPr lang="ja-JP" altLang="en-US" sz="2000">
                <a:solidFill>
                  <a:srgbClr val="FF0000"/>
                </a:solidFill>
              </a:rPr>
              <a:t>年</a:t>
            </a:r>
          </a:p>
        </p:txBody>
      </p:sp>
      <p:sp>
        <p:nvSpPr>
          <p:cNvPr id="38918" name="AutoShape 21"/>
          <p:cNvSpPr>
            <a:spLocks noChangeArrowheads="1"/>
          </p:cNvSpPr>
          <p:nvPr/>
        </p:nvSpPr>
        <p:spPr bwMode="auto">
          <a:xfrm>
            <a:off x="3154363" y="2268538"/>
            <a:ext cx="2665412" cy="647700"/>
          </a:xfrm>
          <a:prstGeom prst="wedgeRectCallout">
            <a:avLst>
              <a:gd name="adj1" fmla="val -12602"/>
              <a:gd name="adj2" fmla="val 104653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部屋の明るさと空気</a:t>
            </a:r>
          </a:p>
          <a:p>
            <a:pPr algn="ctr"/>
            <a:r>
              <a:rPr lang="ja-JP" altLang="en-US" sz="2000">
                <a:solidFill>
                  <a:srgbClr val="FF0000"/>
                </a:solidFill>
              </a:rPr>
              <a:t>保健</a:t>
            </a:r>
            <a:r>
              <a:rPr lang="en-US" altLang="ja-JP" sz="2000">
                <a:solidFill>
                  <a:srgbClr val="FF0000"/>
                </a:solidFill>
              </a:rPr>
              <a:t>3</a:t>
            </a:r>
            <a:r>
              <a:rPr lang="ja-JP" altLang="en-US" sz="2000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38919" name="Picture 7" descr="エアコン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t="33440" b="16879"/>
          <a:stretch>
            <a:fillRect/>
          </a:stretch>
        </p:blipFill>
        <p:spPr bwMode="auto">
          <a:xfrm>
            <a:off x="5967413" y="2025650"/>
            <a:ext cx="3038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141663" y="3367088"/>
            <a:ext cx="3040062" cy="2160587"/>
            <a:chOff x="1927" y="1661"/>
            <a:chExt cx="1543" cy="1179"/>
          </a:xfrm>
        </p:grpSpPr>
        <p:pic>
          <p:nvPicPr>
            <p:cNvPr id="38927" name="Picture 11" descr="窓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24000"/>
            </a:blip>
            <a:srcRect r="3938"/>
            <a:stretch>
              <a:fillRect/>
            </a:stretch>
          </p:blipFill>
          <p:spPr bwMode="auto">
            <a:xfrm>
              <a:off x="1927" y="1661"/>
              <a:ext cx="1499" cy="11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8928" name="Rectangle 12"/>
            <p:cNvSpPr>
              <a:spLocks noChangeArrowheads="1"/>
            </p:cNvSpPr>
            <p:nvPr/>
          </p:nvSpPr>
          <p:spPr bwMode="auto">
            <a:xfrm>
              <a:off x="1927" y="1661"/>
              <a:ext cx="1543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/>
            </a:p>
          </p:txBody>
        </p:sp>
      </p:grpSp>
      <p:sp>
        <p:nvSpPr>
          <p:cNvPr id="38921" name="Text Box 17"/>
          <p:cNvSpPr txBox="1">
            <a:spLocks noChangeArrowheads="1"/>
          </p:cNvSpPr>
          <p:nvPr/>
        </p:nvSpPr>
        <p:spPr bwMode="auto">
          <a:xfrm>
            <a:off x="2700338" y="1557338"/>
            <a:ext cx="4249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/>
              <a:t>季節にあった　住まい方を工夫しよう</a:t>
            </a:r>
          </a:p>
        </p:txBody>
      </p:sp>
      <p:sp>
        <p:nvSpPr>
          <p:cNvPr id="38922" name="AutoShape 21"/>
          <p:cNvSpPr>
            <a:spLocks noChangeArrowheads="1"/>
          </p:cNvSpPr>
          <p:nvPr/>
        </p:nvSpPr>
        <p:spPr bwMode="auto">
          <a:xfrm>
            <a:off x="4675188" y="6094413"/>
            <a:ext cx="2663825" cy="647700"/>
          </a:xfrm>
          <a:prstGeom prst="wedgeRectCallout">
            <a:avLst>
              <a:gd name="adj1" fmla="val 37491"/>
              <a:gd name="adj2" fmla="val -86106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空気のあたたまり方</a:t>
            </a:r>
          </a:p>
          <a:p>
            <a:pPr algn="ctr"/>
            <a:r>
              <a:rPr lang="ja-JP" altLang="en-US" sz="2000">
                <a:solidFill>
                  <a:srgbClr val="FF0000"/>
                </a:solidFill>
              </a:rPr>
              <a:t>理科</a:t>
            </a:r>
            <a:r>
              <a:rPr lang="en-US" altLang="ja-JP" sz="2000">
                <a:solidFill>
                  <a:srgbClr val="FF0000"/>
                </a:solidFill>
              </a:rPr>
              <a:t>4</a:t>
            </a:r>
            <a:r>
              <a:rPr lang="ja-JP" altLang="en-US" sz="2000">
                <a:solidFill>
                  <a:srgbClr val="FF0000"/>
                </a:solidFill>
              </a:rPr>
              <a:t>年</a:t>
            </a:r>
          </a:p>
        </p:txBody>
      </p:sp>
      <p:sp>
        <p:nvSpPr>
          <p:cNvPr id="38923" name="Rectangle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8925" name="図 14" descr="DSC00918.JPG"/>
          <p:cNvPicPr>
            <a:picLocks noChangeAspect="1"/>
          </p:cNvPicPr>
          <p:nvPr/>
        </p:nvPicPr>
        <p:blipFill>
          <a:blip r:embed="rId5" cstate="print"/>
          <a:srcRect l="37030" t="4446" r="2113" b="20380"/>
          <a:stretch>
            <a:fillRect/>
          </a:stretch>
        </p:blipFill>
        <p:spPr bwMode="auto">
          <a:xfrm>
            <a:off x="352425" y="1893888"/>
            <a:ext cx="23161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6" name="Rectangle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341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56376" y="332656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8" name="Oval 7" descr="青い画用紙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48753" y="318716"/>
            <a:ext cx="1151806" cy="504354"/>
          </a:xfrm>
          <a:prstGeom prst="ellipse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619672" y="260648"/>
            <a:ext cx="6048672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布製品作りに　トライ！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68313" y="1484313"/>
            <a:ext cx="828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 dirty="0"/>
              <a:t>手ぬいやミシンぬいで生活に役立つものが作れるよ</a:t>
            </a:r>
          </a:p>
        </p:txBody>
      </p:sp>
      <p:pic>
        <p:nvPicPr>
          <p:cNvPr id="34820" name="Picture 4" descr="小物入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20685" t="9929" r="17186" b="4457"/>
          <a:stretch>
            <a:fillRect/>
          </a:stretch>
        </p:blipFill>
        <p:spPr bwMode="auto">
          <a:xfrm>
            <a:off x="6537320" y="2073828"/>
            <a:ext cx="2220703" cy="170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23" name="Picture 7" descr="チィッシュケー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l="3494" r="8463"/>
          <a:stretch>
            <a:fillRect/>
          </a:stretch>
        </p:blipFill>
        <p:spPr bwMode="auto">
          <a:xfrm>
            <a:off x="6489001" y="4097828"/>
            <a:ext cx="2238253" cy="168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9942" name="Rectangle 2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9943" name="Picture 10" descr="suzuki-vido"/>
          <p:cNvPicPr>
            <a:picLocks noChangeAspect="1" noChangeArrowheads="1"/>
          </p:cNvPicPr>
          <p:nvPr/>
        </p:nvPicPr>
        <p:blipFill>
          <a:blip r:embed="rId5" cstate="print"/>
          <a:srcRect l="1622" r="2399"/>
          <a:stretch>
            <a:fillRect/>
          </a:stretch>
        </p:blipFill>
        <p:spPr bwMode="auto">
          <a:xfrm>
            <a:off x="233363" y="1851025"/>
            <a:ext cx="6067425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動画ミシンぬい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2349500"/>
            <a:ext cx="5075237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写真ミシン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2492375"/>
            <a:ext cx="48545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6" descr="ピンクの画用紙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956376" y="332656"/>
            <a:ext cx="1080815" cy="504354"/>
          </a:xfrm>
          <a:prstGeom prst="ellipse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3" name="Oval 7" descr="青い画用紙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79512" y="332656"/>
            <a:ext cx="1151806" cy="504354"/>
          </a:xfrm>
          <a:prstGeom prst="ellipse">
            <a:avLst/>
          </a:prstGeom>
          <a:blipFill dpi="0" rotWithShape="1">
            <a:blip r:embed="rId11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7988" y="1636713"/>
            <a:ext cx="8229600" cy="2133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2000" smtClean="0"/>
              <a:t>食品の選び方や買い方のポイントを考えてみよう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619672" y="260648"/>
            <a:ext cx="5904656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 dirty="0" smtClean="0"/>
              <a:t>買い物に</a:t>
            </a:r>
            <a:r>
              <a:rPr lang="ja-JP" altLang="en-US" sz="4400" dirty="0"/>
              <a:t>　</a:t>
            </a:r>
            <a:r>
              <a:rPr lang="ja-JP" altLang="en-US" sz="4400" dirty="0" smtClean="0"/>
              <a:t>行こう！</a:t>
            </a:r>
            <a:endParaRPr lang="ja-JP" altLang="en-US" sz="4400" dirty="0"/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4283968" y="5877272"/>
            <a:ext cx="3024188" cy="790575"/>
          </a:xfrm>
          <a:prstGeom prst="wedgeRectCallout">
            <a:avLst>
              <a:gd name="adj1" fmla="val 13310"/>
              <a:gd name="adj2" fmla="val -9493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スーパーマーケット</a:t>
            </a:r>
            <a:r>
              <a:rPr lang="ja-JP" altLang="en-US"/>
              <a:t>の見学</a:t>
            </a:r>
            <a:r>
              <a:rPr lang="ja-JP" altLang="en-US" sz="2000"/>
              <a:t>　</a:t>
            </a:r>
            <a:r>
              <a:rPr lang="ja-JP" altLang="en-US" sz="2000">
                <a:solidFill>
                  <a:srgbClr val="FF0000"/>
                </a:solidFill>
              </a:rPr>
              <a:t>社会科　</a:t>
            </a:r>
            <a:r>
              <a:rPr lang="en-US" altLang="ja-JP" sz="2000">
                <a:solidFill>
                  <a:srgbClr val="FF0000"/>
                </a:solidFill>
              </a:rPr>
              <a:t>3</a:t>
            </a:r>
            <a:r>
              <a:rPr lang="ja-JP" altLang="en-US" sz="2000">
                <a:solidFill>
                  <a:srgbClr val="FF0000"/>
                </a:solidFill>
              </a:rPr>
              <a:t>・</a:t>
            </a:r>
            <a:r>
              <a:rPr lang="en-US" altLang="ja-JP" sz="2000">
                <a:solidFill>
                  <a:srgbClr val="FF0000"/>
                </a:solidFill>
              </a:rPr>
              <a:t>4</a:t>
            </a:r>
            <a:r>
              <a:rPr lang="ja-JP" altLang="en-US" sz="2000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41990" name="Picture 11" descr="地産生産者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t="2419"/>
          <a:stretch>
            <a:fillRect/>
          </a:stretch>
        </p:blipFill>
        <p:spPr bwMode="auto">
          <a:xfrm>
            <a:off x="4211638" y="2060575"/>
            <a:ext cx="47593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Rectangle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13" y="116632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993" name="図 2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 l="1994" t="2397" r="2493" b="50000"/>
          <a:stretch>
            <a:fillRect/>
          </a:stretch>
        </p:blipFill>
        <p:spPr bwMode="auto">
          <a:xfrm>
            <a:off x="250825" y="2349500"/>
            <a:ext cx="3648075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4" name="図 2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 l="12059" t="55138" r="26732" b="4453"/>
          <a:stretch>
            <a:fillRect/>
          </a:stretch>
        </p:blipFill>
        <p:spPr bwMode="auto">
          <a:xfrm>
            <a:off x="611188" y="4076700"/>
            <a:ext cx="2665412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al 6" descr="ピンクの画用紙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956376" y="332656"/>
            <a:ext cx="1080815" cy="504354"/>
          </a:xfrm>
          <a:prstGeom prst="ellipse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2" name="Oval 7" descr="青い画用紙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14097" y="303042"/>
            <a:ext cx="1151806" cy="504354"/>
          </a:xfrm>
          <a:prstGeom prst="ellipse">
            <a:avLst/>
          </a:prstGeom>
          <a:blipFill dpi="0" rotWithShape="1">
            <a:blip r:embed="rId8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628775"/>
            <a:ext cx="8229600" cy="422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2000" smtClean="0"/>
              <a:t>物や環境を考えた生活を工夫しよう</a:t>
            </a:r>
          </a:p>
          <a:p>
            <a:pPr algn="ctr" eaLnBrk="1" hangingPunct="1">
              <a:buFontTx/>
              <a:buNone/>
            </a:pPr>
            <a:endParaRPr lang="en-US" altLang="ja-JP" sz="2000" smtClean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547664" y="260648"/>
            <a:ext cx="6120680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それは　不要品？</a:t>
            </a:r>
          </a:p>
        </p:txBody>
      </p:sp>
      <p:pic>
        <p:nvPicPr>
          <p:cNvPr id="43013" name="Picture 5" descr="新聞誌段ボール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 l="3082" t="12454" r="5273" b="10994"/>
          <a:stretch>
            <a:fillRect/>
          </a:stretch>
        </p:blipFill>
        <p:spPr bwMode="auto">
          <a:xfrm>
            <a:off x="2890838" y="2093913"/>
            <a:ext cx="2174875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1188" y="3830638"/>
            <a:ext cx="4321175" cy="3127375"/>
            <a:chOff x="521" y="2750"/>
            <a:chExt cx="1678" cy="1541"/>
          </a:xfrm>
        </p:grpSpPr>
        <p:pic>
          <p:nvPicPr>
            <p:cNvPr id="4302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2750"/>
              <a:ext cx="1678" cy="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975" y="4033"/>
              <a:ext cx="122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FF3300"/>
                  </a:solidFill>
                </a:rPr>
                <a:t>フリーマーケット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19700" y="3284538"/>
            <a:ext cx="3744913" cy="3101975"/>
            <a:chOff x="3833" y="1298"/>
            <a:chExt cx="1560" cy="1435"/>
          </a:xfrm>
        </p:grpSpPr>
        <p:pic>
          <p:nvPicPr>
            <p:cNvPr id="43020" name="Picture 13" descr="カン分別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3" y="1298"/>
              <a:ext cx="1560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1" name="Text Box 14"/>
            <p:cNvSpPr txBox="1">
              <a:spLocks noChangeArrowheads="1"/>
            </p:cNvSpPr>
            <p:nvPr/>
          </p:nvSpPr>
          <p:spPr bwMode="auto">
            <a:xfrm>
              <a:off x="4151" y="2479"/>
              <a:ext cx="90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FF3300"/>
                  </a:solidFill>
                </a:rPr>
                <a:t>金属類選別</a:t>
              </a:r>
            </a:p>
          </p:txBody>
        </p:sp>
      </p:grpSp>
      <p:sp>
        <p:nvSpPr>
          <p:cNvPr id="43016" name="AutoShape 18"/>
          <p:cNvSpPr>
            <a:spLocks noChangeArrowheads="1"/>
          </p:cNvSpPr>
          <p:nvPr/>
        </p:nvSpPr>
        <p:spPr bwMode="auto">
          <a:xfrm>
            <a:off x="6351588" y="2203450"/>
            <a:ext cx="2303462" cy="720725"/>
          </a:xfrm>
          <a:prstGeom prst="wedgeRectCallout">
            <a:avLst>
              <a:gd name="adj1" fmla="val 7926"/>
              <a:gd name="adj2" fmla="val 90403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ごみ処理と利用</a:t>
            </a:r>
            <a:endParaRPr lang="ja-JP" altLang="en-US"/>
          </a:p>
          <a:p>
            <a:pPr algn="ctr"/>
            <a:r>
              <a:rPr lang="ja-JP" altLang="en-US" sz="2000">
                <a:solidFill>
                  <a:srgbClr val="FF0000"/>
                </a:solidFill>
              </a:rPr>
              <a:t>社会科　</a:t>
            </a:r>
            <a:r>
              <a:rPr lang="en-US" altLang="ja-JP" sz="2000">
                <a:solidFill>
                  <a:srgbClr val="FF0000"/>
                </a:solidFill>
              </a:rPr>
              <a:t>4</a:t>
            </a:r>
            <a:r>
              <a:rPr lang="ja-JP" altLang="en-US" sz="2000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43017" name="Picture 19" descr="詰め替え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 l="6506" t="2419" r="15822" b="10675"/>
          <a:stretch>
            <a:fillRect/>
          </a:stretch>
        </p:blipFill>
        <p:spPr bwMode="auto">
          <a:xfrm>
            <a:off x="323850" y="2051050"/>
            <a:ext cx="21431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Rectangle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56376" y="332656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7" name="Oval 7" descr="青い画用紙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58480" y="338171"/>
            <a:ext cx="1151806" cy="504354"/>
          </a:xfrm>
          <a:prstGeom prst="ellipse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/>
          <p:cNvSpPr>
            <a:spLocks noChangeArrowheads="1"/>
          </p:cNvSpPr>
          <p:nvPr/>
        </p:nvSpPr>
        <p:spPr bwMode="auto">
          <a:xfrm>
            <a:off x="179512" y="836712"/>
            <a:ext cx="8569325" cy="169068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1124744"/>
            <a:ext cx="8208962" cy="1143000"/>
          </a:xfrm>
        </p:spPr>
        <p:txBody>
          <a:bodyPr/>
          <a:lstStyle/>
          <a:p>
            <a:pPr eaLnBrk="1" hangingPunct="1"/>
            <a:r>
              <a:rPr lang="ja-JP" altLang="en-US" sz="4800" dirty="0" smtClean="0">
                <a:solidFill>
                  <a:srgbClr val="CC0000"/>
                </a:solidFill>
                <a:ea typeface="HGS創英角ﾎﾟｯﾌﾟ体" pitchFamily="50" charset="-128"/>
              </a:rPr>
              <a:t>家庭科</a:t>
            </a:r>
            <a:r>
              <a:rPr lang="ja-JP" altLang="en-US" sz="4000" dirty="0" smtClean="0">
                <a:ea typeface="HGS創英角ﾎﾟｯﾌﾟ体" pitchFamily="50" charset="-128"/>
              </a:rPr>
              <a:t>の学習をふり返って！</a:t>
            </a: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827584" y="2852936"/>
            <a:ext cx="7704137" cy="259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792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できることが増えましたか？</a:t>
            </a:r>
            <a:endParaRPr lang="ja-JP" alt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ＭＳ Ｐゴシック"/>
              <a:ea typeface="ＭＳ Ｐゴシック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生活</a:t>
            </a:r>
            <a:r>
              <a:rPr lang="ja-JP" alt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に</a:t>
            </a:r>
            <a:r>
              <a:rPr lang="ja-JP" altLang="en-US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生かせましたか？</a:t>
            </a:r>
            <a:endParaRPr lang="ja-JP" alt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7" name="Oval 6" descr="ピンクの画用紙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524328" y="116632"/>
            <a:ext cx="1296145" cy="64837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kern="0" noProof="0" dirty="0" smtClean="0">
                <a:solidFill>
                  <a:sysClr val="windowText" lastClr="000000"/>
                </a:solidFill>
              </a:rPr>
              <a:t>トップ</a:t>
            </a:r>
            <a:endParaRPr kumimoji="0" lang="en-US" altLang="ja-JP" b="1" kern="0" noProof="0" dirty="0" smtClean="0">
              <a:solidFill>
                <a:sysClr val="windowText" lastClr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kern="0" noProof="0" dirty="0" smtClean="0">
                <a:solidFill>
                  <a:sysClr val="windowText" lastClr="000000"/>
                </a:solidFill>
              </a:rPr>
              <a:t>ページへ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260350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haru\Desktop\新かくれんぼ\かくれんぼ絵\1_1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9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2257" y="832702"/>
            <a:ext cx="8721075" cy="864096"/>
          </a:xfrm>
          <a:solidFill>
            <a:srgbClr val="FFFFFF">
              <a:alpha val="69804"/>
            </a:srgbClr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　みんなは</a:t>
            </a:r>
            <a:r>
              <a:rPr lang="ja-JP" altLang="en-US" sz="2800" dirty="0"/>
              <a:t>家庭科</a:t>
            </a:r>
            <a:r>
              <a:rPr lang="ja-JP" altLang="en-US" sz="2800" dirty="0" smtClean="0"/>
              <a:t>で　たくさんのことを</a:t>
            </a:r>
            <a:r>
              <a:rPr kumimoji="1" lang="ja-JP" altLang="en-US" sz="2800" dirty="0" smtClean="0"/>
              <a:t>学習しましたね。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今日はできるようになったことを　みんなでふり返ってみましょう。</a:t>
            </a:r>
            <a:endParaRPr kumimoji="1" lang="ja-JP" altLang="en-US" sz="2800" dirty="0">
              <a:hlinkClick r:id="rId2" action="ppaction://hlinksldjump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1988839"/>
            <a:ext cx="9144000" cy="453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23528" y="620986"/>
            <a:ext cx="8639805" cy="1367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5211" y="0"/>
            <a:ext cx="912878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42257" y="135698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kern="0" dirty="0">
                <a:solidFill>
                  <a:sysClr val="windowText" lastClr="000000"/>
                </a:solidFill>
              </a:rPr>
              <a:t>もどる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40352" y="151722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1" name="正方形/長方形 10">
            <a:hlinkClick r:id="rId2" action="ppaction://hlinksldjump"/>
          </p:cNvPr>
          <p:cNvSpPr/>
          <p:nvPr/>
        </p:nvSpPr>
        <p:spPr>
          <a:xfrm>
            <a:off x="15210" y="764704"/>
            <a:ext cx="9128789" cy="122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250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57" y="174915"/>
            <a:ext cx="8650918" cy="51789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640960" cy="1362075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　私は</a:t>
            </a:r>
            <a:r>
              <a:rPr lang="ja-JP" altLang="en-US" sz="2800" dirty="0"/>
              <a:t>みん</a:t>
            </a:r>
            <a:r>
              <a:rPr lang="ja-JP" altLang="en-US" sz="2800" dirty="0" smtClean="0"/>
              <a:t>なでがんばった</a:t>
            </a:r>
            <a:r>
              <a:rPr kumimoji="1" lang="ja-JP" altLang="en-US" sz="2800" dirty="0" smtClean="0"/>
              <a:t>調理実習を生かして　家でお弁当を作</a:t>
            </a:r>
            <a:r>
              <a:rPr lang="ja-JP" altLang="en-US" sz="2800" dirty="0"/>
              <a:t>りました</a:t>
            </a:r>
            <a:r>
              <a:rPr kumimoji="1" lang="ja-JP" altLang="en-US" sz="2800" dirty="0" smtClean="0"/>
              <a:t>。家族が喜んでくれました。</a:t>
            </a:r>
            <a:r>
              <a:rPr lang="ja-JP" altLang="en-US" sz="2800" dirty="0" smtClean="0"/>
              <a:t>　学校で作ったエプロンは　もちろん　家で使っています</a:t>
            </a:r>
            <a:r>
              <a:rPr kumimoji="1" lang="ja-JP" altLang="en-US" sz="2800" dirty="0" smtClean="0"/>
              <a:t>。</a:t>
            </a:r>
            <a:endParaRPr kumimoji="1" lang="ja-JP" altLang="en-US" sz="2800" dirty="0"/>
          </a:p>
        </p:txBody>
      </p:sp>
      <p:sp>
        <p:nvSpPr>
          <p:cNvPr id="6" name="正方形/長方形 5">
            <a:hlinkClick r:id="rId3" action="ppaction://hlinksldjump"/>
          </p:cNvPr>
          <p:cNvSpPr/>
          <p:nvPr/>
        </p:nvSpPr>
        <p:spPr>
          <a:xfrm>
            <a:off x="425405" y="209127"/>
            <a:ext cx="9144000" cy="6778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3363" y="207341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  <p:sp>
        <p:nvSpPr>
          <p:cNvPr id="4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12360" y="188640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</p:spTree>
    <p:extLst>
      <p:ext uri="{BB962C8B-B14F-4D97-AF65-F5344CB8AC3E}">
        <p14:creationId xmlns:p14="http://schemas.microsoft.com/office/powerpoint/2010/main" xmlns="" val="9928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5495925"/>
            <a:ext cx="8820472" cy="1362075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　ぼくは　整理整とんの仕方が分かったので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自分の</a:t>
            </a:r>
            <a:r>
              <a:rPr lang="ja-JP" altLang="en-US" sz="2800" dirty="0"/>
              <a:t>つく</a:t>
            </a:r>
            <a:r>
              <a:rPr lang="ja-JP" altLang="en-US" sz="2800" dirty="0" err="1"/>
              <a:t>えを</a:t>
            </a:r>
            <a:r>
              <a:rPr kumimoji="1" lang="ja-JP" altLang="en-US" sz="2800" dirty="0" smtClean="0"/>
              <a:t>　</a:t>
            </a:r>
            <a:r>
              <a:rPr lang="ja-JP" altLang="en-US" sz="2800" dirty="0" smtClean="0"/>
              <a:t>使いやすく工夫しました。それから玄関</a:t>
            </a:r>
            <a:r>
              <a:rPr kumimoji="1" lang="ja-JP" altLang="en-US" sz="2800" dirty="0" smtClean="0"/>
              <a:t>そうじは　ぼくの</a:t>
            </a:r>
            <a:r>
              <a:rPr lang="ja-JP" altLang="en-US" sz="2800" dirty="0"/>
              <a:t>仕事</a:t>
            </a:r>
            <a:r>
              <a:rPr kumimoji="1" lang="ja-JP" altLang="en-US" sz="2800" dirty="0" smtClean="0"/>
              <a:t>なので　つづけています。</a:t>
            </a:r>
            <a:endParaRPr kumimoji="1"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23596"/>
            <a:ext cx="8316416" cy="5104890"/>
          </a:xfrm>
          <a:prstGeom prst="rect">
            <a:avLst/>
          </a:prstGeom>
        </p:spPr>
      </p:pic>
      <p:sp>
        <p:nvSpPr>
          <p:cNvPr id="6" name="正方形/長方形 5">
            <a:hlinkClick r:id="rId3" action="ppaction://hlinksldjump"/>
          </p:cNvPr>
          <p:cNvSpPr/>
          <p:nvPr/>
        </p:nvSpPr>
        <p:spPr>
          <a:xfrm>
            <a:off x="-53009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260350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  <p:sp>
        <p:nvSpPr>
          <p:cNvPr id="4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12360" y="260350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</p:spTree>
    <p:extLst>
      <p:ext uri="{BB962C8B-B14F-4D97-AF65-F5344CB8AC3E}">
        <p14:creationId xmlns:p14="http://schemas.microsoft.com/office/powerpoint/2010/main" xmlns="" val="16666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669898" cy="1362075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　ぼくは　物やお金の</a:t>
            </a:r>
            <a:r>
              <a:rPr lang="ja-JP" altLang="en-US" sz="2800" dirty="0"/>
              <a:t>大切さ</a:t>
            </a:r>
            <a:r>
              <a:rPr lang="ja-JP" altLang="en-US" sz="2800" dirty="0" smtClean="0"/>
              <a:t>を学んだので　使わなくなった　おも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 smtClean="0"/>
              <a:t>ちゃや　服をすてずに　地域のバザーに出しました。　それから、買い物に行く時は　もちろん　エコバックをもっていきます。</a:t>
            </a:r>
            <a:endParaRPr kumimoji="1"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32656"/>
            <a:ext cx="8496944" cy="4976560"/>
          </a:xfrm>
          <a:prstGeom prst="rect">
            <a:avLst/>
          </a:prstGeom>
        </p:spPr>
      </p:pic>
      <p:sp>
        <p:nvSpPr>
          <p:cNvPr id="6" name="正方形/長方形 5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260350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  <p:sp>
        <p:nvSpPr>
          <p:cNvPr id="4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12360" y="260350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</p:spTree>
    <p:extLst>
      <p:ext uri="{BB962C8B-B14F-4D97-AF65-F5344CB8AC3E}">
        <p14:creationId xmlns:p14="http://schemas.microsoft.com/office/powerpoint/2010/main" xmlns="" val="41181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65" y="1996303"/>
            <a:ext cx="3528392" cy="846153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みんなはどんなことを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学習しましたか？　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endParaRPr kumimoji="1" lang="ja-JP" altLang="en-US" sz="2800" dirty="0">
              <a:hlinkClick r:id="rId2" action="ppaction://hlinksldjump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2852936"/>
            <a:ext cx="3240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cap="all" dirty="0">
                <a:solidFill>
                  <a:prstClr val="black"/>
                </a:solidFill>
                <a:cs typeface="+mj-cs"/>
              </a:rPr>
              <a:t>振り返ってみましょう！</a:t>
            </a:r>
            <a:endParaRPr kumimoji="1" lang="ja-JP" altLang="en-US" sz="2500" dirty="0"/>
          </a:p>
        </p:txBody>
      </p:sp>
      <p:sp>
        <p:nvSpPr>
          <p:cNvPr id="6" name="正方形/長方形 5"/>
          <p:cNvSpPr/>
          <p:nvPr/>
        </p:nvSpPr>
        <p:spPr>
          <a:xfrm>
            <a:off x="-24746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Oval 7" descr="青い画用紙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260350"/>
            <a:ext cx="1151806" cy="504354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  <p:sp>
        <p:nvSpPr>
          <p:cNvPr id="9" name="正方形/長方形 8">
            <a:hlinkClick r:id="rId2" action="ppaction://hlinksldjump"/>
          </p:cNvPr>
          <p:cNvSpPr/>
          <p:nvPr/>
        </p:nvSpPr>
        <p:spPr>
          <a:xfrm>
            <a:off x="107504" y="1988840"/>
            <a:ext cx="324036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12360" y="260350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1" name="円/楕円 10">
            <a:hlinkClick r:id="rId8" action="ppaction://hlinkfile"/>
          </p:cNvPr>
          <p:cNvSpPr/>
          <p:nvPr/>
        </p:nvSpPr>
        <p:spPr>
          <a:xfrm>
            <a:off x="7236296" y="5763275"/>
            <a:ext cx="1762608" cy="10081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あしあと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347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28775"/>
            <a:ext cx="8002587" cy="3794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1800" dirty="0" smtClean="0"/>
              <a:t>　　　　えい生・安全に気をつけて　調理実習始めよう！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259632" y="260648"/>
            <a:ext cx="6551959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ゆでる　いためる調理法</a:t>
            </a:r>
          </a:p>
        </p:txBody>
      </p:sp>
      <p:pic>
        <p:nvPicPr>
          <p:cNvPr id="34821" name="Picture 5" descr="suzuki-vido"/>
          <p:cNvPicPr>
            <a:picLocks noChangeAspect="1" noChangeArrowheads="1"/>
          </p:cNvPicPr>
          <p:nvPr/>
        </p:nvPicPr>
        <p:blipFill>
          <a:blip r:embed="rId3" cstate="print"/>
          <a:srcRect l="1622" r="2399"/>
          <a:stretch>
            <a:fillRect/>
          </a:stretch>
        </p:blipFill>
        <p:spPr bwMode="auto">
          <a:xfrm>
            <a:off x="3995738" y="2205038"/>
            <a:ext cx="49688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349500"/>
            <a:ext cx="3529013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AutoShape 10"/>
          <p:cNvSpPr>
            <a:spLocks noChangeArrowheads="1"/>
          </p:cNvSpPr>
          <p:nvPr/>
        </p:nvSpPr>
        <p:spPr bwMode="auto">
          <a:xfrm>
            <a:off x="4284663" y="5661025"/>
            <a:ext cx="3241675" cy="619125"/>
          </a:xfrm>
          <a:prstGeom prst="wedgeRectCallout">
            <a:avLst>
              <a:gd name="adj1" fmla="val -16995"/>
              <a:gd name="adj2" fmla="val -89745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/>
              <a:t>水のすがた　ふっとうの様子　　　　　　　　　　</a:t>
            </a:r>
            <a:r>
              <a:rPr lang="ja-JP" altLang="en-US">
                <a:solidFill>
                  <a:srgbClr val="FF0000"/>
                </a:solidFill>
              </a:rPr>
              <a:t>理科　</a:t>
            </a:r>
            <a:r>
              <a:rPr lang="en-US" altLang="ja-JP">
                <a:solidFill>
                  <a:srgbClr val="FF0000"/>
                </a:solidFill>
              </a:rPr>
              <a:t>4</a:t>
            </a:r>
            <a:r>
              <a:rPr lang="ja-JP" altLang="en-US">
                <a:solidFill>
                  <a:srgbClr val="FF0000"/>
                </a:solidFill>
              </a:rPr>
              <a:t>年</a:t>
            </a:r>
          </a:p>
        </p:txBody>
      </p:sp>
      <p:pic>
        <p:nvPicPr>
          <p:cNvPr id="348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868863"/>
            <a:ext cx="208121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4868863"/>
            <a:ext cx="15128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2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" name="動画ふっとう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2492375"/>
            <a:ext cx="40782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 descr="こまつな写真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1188" y="2636838"/>
            <a:ext cx="39766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6" descr="ピンクの画用紙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884368" y="260648"/>
            <a:ext cx="1080815" cy="504354"/>
          </a:xfrm>
          <a:prstGeom prst="ellipse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7" name="Oval 7" descr="青い画用紙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0" y="260648"/>
            <a:ext cx="1151806" cy="504354"/>
          </a:xfrm>
          <a:prstGeom prst="ellipse">
            <a:avLst/>
          </a:prstGeom>
          <a:blipFill dpi="0" rotWithShape="1">
            <a:blip r:embed="rId1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2"/>
          <p:cNvSpPr txBox="1">
            <a:spLocks noChangeArrowheads="1"/>
          </p:cNvSpPr>
          <p:nvPr/>
        </p:nvSpPr>
        <p:spPr bwMode="auto">
          <a:xfrm>
            <a:off x="5435600" y="3573463"/>
            <a:ext cx="3097213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ja-JP"/>
          </a:p>
          <a:p>
            <a:pPr>
              <a:spcBef>
                <a:spcPct val="50000"/>
              </a:spcBef>
            </a:pPr>
            <a:endParaRPr lang="en-US" altLang="ja-JP"/>
          </a:p>
          <a:p>
            <a:pPr>
              <a:spcBef>
                <a:spcPct val="50000"/>
              </a:spcBef>
            </a:pPr>
            <a:endParaRPr lang="en-US" altLang="ja-JP"/>
          </a:p>
          <a:p>
            <a:pPr>
              <a:spcBef>
                <a:spcPct val="50000"/>
              </a:spcBef>
            </a:pPr>
            <a:endParaRPr lang="en-US" altLang="ja-JP"/>
          </a:p>
        </p:txBody>
      </p:sp>
      <p:sp>
        <p:nvSpPr>
          <p:cNvPr id="36868" name="Rectangle 25"/>
          <p:cNvSpPr>
            <a:spLocks noChangeArrowheads="1"/>
          </p:cNvSpPr>
          <p:nvPr/>
        </p:nvSpPr>
        <p:spPr bwMode="auto">
          <a:xfrm>
            <a:off x="1574831" y="311285"/>
            <a:ext cx="5976664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身の回りを気持ちよく！</a:t>
            </a:r>
          </a:p>
        </p:txBody>
      </p:sp>
      <p:sp>
        <p:nvSpPr>
          <p:cNvPr id="36869" name="Text Box 26"/>
          <p:cNvSpPr txBox="1">
            <a:spLocks noChangeArrowheads="1"/>
          </p:cNvSpPr>
          <p:nvPr/>
        </p:nvSpPr>
        <p:spPr bwMode="auto">
          <a:xfrm>
            <a:off x="755576" y="1628800"/>
            <a:ext cx="7561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/>
              <a:t>整理整とん、そうじの仕方を工夫しよう</a:t>
            </a:r>
          </a:p>
        </p:txBody>
      </p:sp>
      <p:pic>
        <p:nvPicPr>
          <p:cNvPr id="36870" name="Picture 6" descr="玄関掃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2133600"/>
            <a:ext cx="31242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133600"/>
            <a:ext cx="33401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整理整と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013325"/>
            <a:ext cx="23764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 descr="机の中"/>
          <p:cNvPicPr>
            <a:picLocks noChangeAspect="1" noChangeArrowheads="1"/>
          </p:cNvPicPr>
          <p:nvPr/>
        </p:nvPicPr>
        <p:blipFill>
          <a:blip r:embed="rId5" cstate="print"/>
          <a:srcRect t="8302"/>
          <a:stretch>
            <a:fillRect/>
          </a:stretch>
        </p:blipFill>
        <p:spPr bwMode="auto">
          <a:xfrm>
            <a:off x="2916238" y="4941888"/>
            <a:ext cx="23050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900113" y="2997200"/>
            <a:ext cx="719137" cy="2087563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1908175" y="3860800"/>
            <a:ext cx="1223963" cy="1368425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6876" name="Rectangl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Oval 6" descr="ピンクの画用紙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84368" y="260648"/>
            <a:ext cx="1080815" cy="504354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5" name="Oval 7" descr="青い画用紙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50995" y="239277"/>
            <a:ext cx="1151806" cy="504354"/>
          </a:xfrm>
          <a:prstGeom prst="ellipse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8"/>
          <p:cNvSpPr>
            <a:spLocks noChangeArrowheads="1"/>
          </p:cNvSpPr>
          <p:nvPr/>
        </p:nvSpPr>
        <p:spPr bwMode="auto">
          <a:xfrm>
            <a:off x="1475657" y="299343"/>
            <a:ext cx="6336704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4400"/>
              <a:t>衣類の手入れにちょう戦！</a:t>
            </a:r>
          </a:p>
        </p:txBody>
      </p:sp>
      <p:sp>
        <p:nvSpPr>
          <p:cNvPr id="37892" name="Text Box 20"/>
          <p:cNvSpPr txBox="1">
            <a:spLocks noChangeArrowheads="1"/>
          </p:cNvSpPr>
          <p:nvPr/>
        </p:nvSpPr>
        <p:spPr bwMode="auto">
          <a:xfrm>
            <a:off x="539750" y="1557338"/>
            <a:ext cx="828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/>
              <a:t>衣類の働きを考えて、着方と手入れの仕方を考えてみよう</a:t>
            </a:r>
          </a:p>
        </p:txBody>
      </p:sp>
      <p:sp>
        <p:nvSpPr>
          <p:cNvPr id="37893" name="AutoShape 21"/>
          <p:cNvSpPr>
            <a:spLocks noChangeArrowheads="1"/>
          </p:cNvSpPr>
          <p:nvPr/>
        </p:nvSpPr>
        <p:spPr bwMode="auto">
          <a:xfrm>
            <a:off x="5545138" y="5316538"/>
            <a:ext cx="2806700" cy="719137"/>
          </a:xfrm>
          <a:prstGeom prst="wedgeRectCallout">
            <a:avLst>
              <a:gd name="adj1" fmla="val -1759"/>
              <a:gd name="adj2" fmla="val -86866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/>
              <a:t>家でできるお手伝い</a:t>
            </a:r>
          </a:p>
          <a:p>
            <a:pPr algn="ctr"/>
            <a:r>
              <a:rPr lang="ja-JP" altLang="en-US" sz="2000">
                <a:solidFill>
                  <a:srgbClr val="FF0000"/>
                </a:solidFill>
              </a:rPr>
              <a:t>生活科１・２年</a:t>
            </a: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09855" y="2378515"/>
            <a:ext cx="3684103" cy="267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7895" name="Rectangl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7896" name="Picture 5" descr="suzuki-vido"/>
          <p:cNvPicPr>
            <a:picLocks noChangeAspect="1" noChangeArrowheads="1"/>
          </p:cNvPicPr>
          <p:nvPr/>
        </p:nvPicPr>
        <p:blipFill>
          <a:blip r:embed="rId4" cstate="print"/>
          <a:srcRect l="1622" r="2399"/>
          <a:stretch>
            <a:fillRect/>
          </a:stretch>
        </p:blipFill>
        <p:spPr bwMode="auto">
          <a:xfrm>
            <a:off x="107950" y="2025650"/>
            <a:ext cx="5135563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AutoShape 19"/>
          <p:cNvSpPr>
            <a:spLocks noChangeArrowheads="1"/>
          </p:cNvSpPr>
          <p:nvPr/>
        </p:nvSpPr>
        <p:spPr bwMode="auto">
          <a:xfrm>
            <a:off x="1055688" y="6010275"/>
            <a:ext cx="2854325" cy="720725"/>
          </a:xfrm>
          <a:prstGeom prst="wedgeRectCallout">
            <a:avLst>
              <a:gd name="adj1" fmla="val -14463"/>
              <a:gd name="adj2" fmla="val -90981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ja-JP" altLang="en-US" sz="2000">
                <a:solidFill>
                  <a:srgbClr val="000000"/>
                </a:solidFill>
              </a:rPr>
              <a:t>古い道具と昔のくらし</a:t>
            </a:r>
          </a:p>
          <a:p>
            <a:pPr algn="ctr"/>
            <a:r>
              <a:rPr lang="ja-JP" altLang="en-US" sz="2000">
                <a:solidFill>
                  <a:srgbClr val="FF0000"/>
                </a:solidFill>
              </a:rPr>
              <a:t>社会科３・４年</a:t>
            </a:r>
          </a:p>
        </p:txBody>
      </p:sp>
      <p:pic>
        <p:nvPicPr>
          <p:cNvPr id="13" name="動画手あらい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420938"/>
            <a:ext cx="41767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 descr="写真手あらい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2565400"/>
            <a:ext cx="388778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Rectangl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60350" y="5445125"/>
            <a:ext cx="4887913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Oval 6" descr="ピンクの画用紙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06455" y="258616"/>
            <a:ext cx="1080815" cy="504354"/>
          </a:xfrm>
          <a:prstGeom prst="ellipse">
            <a:avLst/>
          </a:prstGeom>
          <a:blipFill dpi="0" rotWithShape="1">
            <a:blip r:embed="rId8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すすむ</a:t>
            </a:r>
          </a:p>
        </p:txBody>
      </p:sp>
      <p:sp>
        <p:nvSpPr>
          <p:cNvPr id="16" name="Oval 7" descr="青い画用紙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07004" y="250920"/>
            <a:ext cx="1151806" cy="504354"/>
          </a:xfrm>
          <a:prstGeom prst="ellipse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もどる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193</Words>
  <Application>Microsoft Office PowerPoint</Application>
  <PresentationFormat>画面に合わせる (4:3)</PresentationFormat>
  <Paragraphs>72</Paragraphs>
  <Slides>14</Slides>
  <Notes>1</Notes>
  <HiddenSlides>0</HiddenSlides>
  <MMClips>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​​テーマ</vt:lpstr>
      <vt:lpstr>スライド 1</vt:lpstr>
      <vt:lpstr>　みんなは家庭科で　たくさんのことを学習しましたね。 今日はできるようになったことを　みんなでふり返ってみましょう。</vt:lpstr>
      <vt:lpstr>　私はみんなでがんばった調理実習を生かして　家でお弁当を作りました。家族が喜んでくれました。　学校で作ったエプロンは　もちろん　家で使っています。</vt:lpstr>
      <vt:lpstr>　ぼくは　整理整とんの仕方が分かったので　自分のつくえを　使いやすく工夫しました。それから玄関そうじは　ぼくの仕事なので　つづけています。</vt:lpstr>
      <vt:lpstr>　ぼくは　物やお金の大切さを学んだので　使わなくなった　おも ちゃや　服をすてずに　地域のバザーに出しました。　それから、買い物に行く時は　もちろん　エコバックをもっていきます。</vt:lpstr>
      <vt:lpstr>みんなはどんなことを 学習しましたか？　 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家庭科の学習をふり返って！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chiharu</dc:creator>
  <cp:lastModifiedBy>tnagata</cp:lastModifiedBy>
  <cp:revision>44</cp:revision>
  <cp:lastPrinted>2012-01-24T00:25:05Z</cp:lastPrinted>
  <dcterms:created xsi:type="dcterms:W3CDTF">2011-12-21T05:50:57Z</dcterms:created>
  <dcterms:modified xsi:type="dcterms:W3CDTF">2012-03-03T10:26:30Z</dcterms:modified>
</cp:coreProperties>
</file>